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5D279-B1CF-46D0-A5EF-137591060517}" type="datetimeFigureOut">
              <a:rPr lang="it-IT" smtClean="0"/>
              <a:t>09/11/2021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03D37-242C-4C86-84B3-56D2765ECB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93021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5D279-B1CF-46D0-A5EF-137591060517}" type="datetimeFigureOut">
              <a:rPr lang="it-IT" smtClean="0"/>
              <a:t>09/11/2021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03D37-242C-4C86-84B3-56D2765ECB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9624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5D279-B1CF-46D0-A5EF-137591060517}" type="datetimeFigureOut">
              <a:rPr lang="it-IT" smtClean="0"/>
              <a:t>09/11/2021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03D37-242C-4C86-84B3-56D2765ECB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5465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5D279-B1CF-46D0-A5EF-137591060517}" type="datetimeFigureOut">
              <a:rPr lang="it-IT" smtClean="0"/>
              <a:t>09/11/2021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03D37-242C-4C86-84B3-56D2765ECB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05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5D279-B1CF-46D0-A5EF-137591060517}" type="datetimeFigureOut">
              <a:rPr lang="it-IT" smtClean="0"/>
              <a:t>09/11/2021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03D37-242C-4C86-84B3-56D2765ECB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49771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5D279-B1CF-46D0-A5EF-137591060517}" type="datetimeFigureOut">
              <a:rPr lang="it-IT" smtClean="0"/>
              <a:t>09/11/2021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03D37-242C-4C86-84B3-56D2765ECB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43783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5D279-B1CF-46D0-A5EF-137591060517}" type="datetimeFigureOut">
              <a:rPr lang="it-IT" smtClean="0"/>
              <a:t>09/11/2021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03D37-242C-4C86-84B3-56D2765ECB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902501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5D279-B1CF-46D0-A5EF-137591060517}" type="datetimeFigureOut">
              <a:rPr lang="it-IT" smtClean="0"/>
              <a:t>09/11/2021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03D37-242C-4C86-84B3-56D2765ECB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73428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5D279-B1CF-46D0-A5EF-137591060517}" type="datetimeFigureOut">
              <a:rPr lang="it-IT" smtClean="0"/>
              <a:t>09/11/2021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03D37-242C-4C86-84B3-56D2765ECB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5455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5D279-B1CF-46D0-A5EF-137591060517}" type="datetimeFigureOut">
              <a:rPr lang="it-IT" smtClean="0"/>
              <a:t>09/11/2021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03D37-242C-4C86-84B3-56D2765ECB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33095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5D279-B1CF-46D0-A5EF-137591060517}" type="datetimeFigureOut">
              <a:rPr lang="it-IT" smtClean="0"/>
              <a:t>09/11/2021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F03D37-242C-4C86-84B3-56D2765ECB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4409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15D279-B1CF-46D0-A5EF-137591060517}" type="datetimeFigureOut">
              <a:rPr lang="it-IT" smtClean="0"/>
              <a:t>09/11/2021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03D37-242C-4C86-84B3-56D2765ECB3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0448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i="1" dirty="0"/>
              <a:t>PARAGRAFO 9.1</a:t>
            </a:r>
            <a:endParaRPr lang="it-IT" dirty="0"/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6079535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1036320"/>
            <a:ext cx="10515600" cy="654368"/>
          </a:xfrm>
        </p:spPr>
        <p:txBody>
          <a:bodyPr>
            <a:normAutofit fontScale="90000"/>
          </a:bodyPr>
          <a:lstStyle/>
          <a:p>
            <a:br>
              <a:rPr lang="it-IT" sz="2200" b="0" dirty="0">
                <a:effectLst/>
              </a:rPr>
            </a:br>
            <a:r>
              <a:rPr lang="it-IT" sz="2200" i="1" dirty="0"/>
              <a:t>Figura 5: Indice di performance sulla gestione dei rifiuti e sull’utilizzo delle materie prime seconde nel 2021: i cinque principali paesi europei a confronto (Elaborazione CURSA su </a:t>
            </a:r>
            <a:r>
              <a:rPr lang="it-IT" sz="2200" i="1" dirty="0" err="1"/>
              <a:t>Circular</a:t>
            </a:r>
            <a:r>
              <a:rPr lang="it-IT" sz="2200" i="1" dirty="0"/>
              <a:t> Economy Network 2021)</a:t>
            </a:r>
            <a:br>
              <a:rPr lang="it-IT" sz="2200" b="0" dirty="0">
                <a:effectLst/>
              </a:rPr>
            </a:br>
            <a:br>
              <a:rPr lang="it-IT" dirty="0"/>
            </a:b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3699510" y="2732564"/>
          <a:ext cx="4792980" cy="2537460"/>
        </p:xfrm>
        <a:graphic>
          <a:graphicData uri="http://schemas.openxmlformats.org/drawingml/2006/table">
            <a:tbl>
              <a:tblPr/>
              <a:tblGrid>
                <a:gridCol w="1203960">
                  <a:extLst>
                    <a:ext uri="{9D8B030D-6E8A-4147-A177-3AD203B41FA5}">
                      <a16:colId xmlns:a16="http://schemas.microsoft.com/office/drawing/2014/main" val="3005939441"/>
                    </a:ext>
                  </a:extLst>
                </a:gridCol>
                <a:gridCol w="1203960">
                  <a:extLst>
                    <a:ext uri="{9D8B030D-6E8A-4147-A177-3AD203B41FA5}">
                      <a16:colId xmlns:a16="http://schemas.microsoft.com/office/drawing/2014/main" val="1194025227"/>
                    </a:ext>
                  </a:extLst>
                </a:gridCol>
                <a:gridCol w="2385060">
                  <a:extLst>
                    <a:ext uri="{9D8B030D-6E8A-4147-A177-3AD203B41FA5}">
                      <a16:colId xmlns:a16="http://schemas.microsoft.com/office/drawing/2014/main" val="3059971532"/>
                    </a:ext>
                  </a:extLst>
                </a:gridCol>
              </a:tblGrid>
              <a:tr h="488950">
                <a:tc>
                  <a:txBody>
                    <a:bodyPr/>
                    <a:lstStyle/>
                    <a:p>
                      <a:pPr algn="just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Variazione rispetto al 2020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7973961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algn="just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1°  Italia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1" i="0" u="none" strike="noStrike">
                          <a:solidFill>
                            <a:srgbClr val="38761D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↔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2819524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algn="just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2°  Francia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1" i="0" u="none" strike="noStrike">
                          <a:solidFill>
                            <a:srgbClr val="93C47D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↔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8852864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algn="just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3°  Germania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1" i="0" u="none" strike="noStrike">
                          <a:solidFill>
                            <a:srgbClr val="F1C232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br>
                        <a:rPr lang="it-IT">
                          <a:effectLst/>
                        </a:rPr>
                      </a:b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↑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0307930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algn="just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3°  Spagna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1" i="0" u="none" strike="noStrike">
                          <a:solidFill>
                            <a:srgbClr val="FF99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br>
                        <a:rPr lang="it-IT">
                          <a:effectLst/>
                        </a:rPr>
                      </a:b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↓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207062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4°  Polonia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↔</a:t>
                      </a:r>
                      <a:endParaRPr lang="it-IT" dirty="0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6646484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618064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000" i="1" dirty="0"/>
              <a:t>Figura 6:  Il riciclo dei rifiuti urbani 2019, dati Ispra (Elaborazione CURSA su </a:t>
            </a:r>
            <a:r>
              <a:rPr lang="it-IT" sz="2000" i="1" dirty="0" err="1"/>
              <a:t>Circular</a:t>
            </a:r>
            <a:r>
              <a:rPr lang="it-IT" sz="2000" i="1" dirty="0"/>
              <a:t> Economy Network 2021)</a:t>
            </a:r>
            <a:endParaRPr lang="it-IT" sz="2000" dirty="0"/>
          </a:p>
        </p:txBody>
      </p:sp>
      <p:pic>
        <p:nvPicPr>
          <p:cNvPr id="9218" name="Picture 2" descr="https://lh6.googleusercontent.com/NPZqfTmj6ENr6K6elT_THin22QmRN5d-p3sZtRxIYKBUH8CPzFK_7_nVnE9CgLZj2JS-BamGh14QYRLSoTCAl4M7Gwc_d0lRRa3LPyMi4F2XXzPWEqZX0X0J7nzvvIQIf7BKefo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108" y="1825625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6069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000" i="1" dirty="0"/>
              <a:t>Figura 7: consumo di risorse (barre colorate) e relative emissioni di gas serra (barre grigie)  (Elaborazione CURSA su </a:t>
            </a:r>
            <a:r>
              <a:rPr lang="it-IT" sz="2000" i="1" dirty="0" err="1"/>
              <a:t>Circular</a:t>
            </a:r>
            <a:r>
              <a:rPr lang="it-IT" sz="2000" i="1" dirty="0"/>
              <a:t> Economy Network 2021)</a:t>
            </a:r>
            <a:endParaRPr lang="it-IT" sz="2000" dirty="0"/>
          </a:p>
        </p:txBody>
      </p:sp>
      <p:pic>
        <p:nvPicPr>
          <p:cNvPr id="10242" name="Picture 2" descr="https://lh5.googleusercontent.com/d7kRJ4LaQ7hIMBFEvEk0nkyA5g5daNSlYXZ9CEo0EaVudG5RdmWNKCdSG7Zp5PJMD3Ph1yxDkVByCMZOoVBI1vPexFvocdg_QZPZCJV-hUEmphiehr6OWRNVNbOky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108" y="1825625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48911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000" i="1" dirty="0"/>
              <a:t>Figura 8:  Bisogno sociale di nutrizione (Elaborazione CURSA su </a:t>
            </a:r>
            <a:r>
              <a:rPr lang="it-IT" sz="2000" i="1" dirty="0" err="1"/>
              <a:t>Circular</a:t>
            </a:r>
            <a:r>
              <a:rPr lang="it-IT" sz="2000" i="1" dirty="0"/>
              <a:t> Economy Network 2021)</a:t>
            </a:r>
            <a:endParaRPr lang="it-IT" sz="2000" dirty="0"/>
          </a:p>
        </p:txBody>
      </p:sp>
      <p:pic>
        <p:nvPicPr>
          <p:cNvPr id="11266" name="Picture 2" descr="https://lh3.googleusercontent.com/18BmY0cyPlvsKPPAISaT3KAEjh-dXXJoysWTLwD1ijMGxJrm8xCG5YkZG61PaIiLgvnFPewnJTibR1D-Vuw6HR8MUGDrTCcIIZCyudcWpXl2F2Fc_i8d3Qx7AZkNI2lZuz70IlY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108" y="1825625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74612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76646" y="312873"/>
            <a:ext cx="10515600" cy="1325563"/>
          </a:xfrm>
        </p:spPr>
        <p:txBody>
          <a:bodyPr>
            <a:normAutofit/>
          </a:bodyPr>
          <a:lstStyle/>
          <a:p>
            <a:r>
              <a:rPr lang="it-IT" sz="2200" i="1" dirty="0"/>
              <a:t>Figura 9: tasso di riciclo di rifiuti urbani nei principali paesi europei dal 2015 al 2019, (fonte </a:t>
            </a:r>
            <a:r>
              <a:rPr lang="it-IT" sz="2200" i="1" dirty="0" err="1"/>
              <a:t>Eurostat</a:t>
            </a:r>
            <a:r>
              <a:rPr lang="it-IT" sz="2200" i="1" dirty="0"/>
              <a:t> e ISPRA in  </a:t>
            </a:r>
            <a:r>
              <a:rPr lang="it-IT" sz="2200" i="1" dirty="0" err="1"/>
              <a:t>Circular</a:t>
            </a:r>
            <a:r>
              <a:rPr lang="it-IT" sz="2200" i="1" dirty="0"/>
              <a:t> Economy Network 2021)</a:t>
            </a:r>
            <a:br>
              <a:rPr lang="it-IT" dirty="0"/>
            </a:br>
            <a:endParaRPr lang="it-IT" dirty="0"/>
          </a:p>
        </p:txBody>
      </p:sp>
      <p:pic>
        <p:nvPicPr>
          <p:cNvPr id="12290" name="Picture 2" descr="https://lh5.googleusercontent.com/ZKQPi-SFaRLv2o9mrYNYDYOhjSNV6ltyjVtTStiCExa_5xxSCQF2-ZU4vwGHUj76CmWsVAi1T2aNL6MYsnOhSKQe2aPQOA4VBdDxQsbQH3n8gqZbZ75gEyQnPM5xOE0dFRgOcZ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4610" y="1825625"/>
            <a:ext cx="6982779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50209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8200" y="1210491"/>
            <a:ext cx="10515600" cy="480197"/>
          </a:xfrm>
        </p:spPr>
        <p:txBody>
          <a:bodyPr>
            <a:normAutofit fontScale="90000"/>
          </a:bodyPr>
          <a:lstStyle/>
          <a:p>
            <a:r>
              <a:rPr lang="it-IT" sz="2200" i="1" dirty="0"/>
              <a:t>Figura 10: tasso di utilizzo circolare di materia nei principali paesi europei dal 2015 al 2019 (fonte </a:t>
            </a:r>
            <a:r>
              <a:rPr lang="it-IT" sz="2200" i="1" dirty="0" err="1"/>
              <a:t>Eurostat</a:t>
            </a:r>
            <a:r>
              <a:rPr lang="it-IT" sz="2200" i="1" dirty="0"/>
              <a:t>  in  </a:t>
            </a:r>
            <a:r>
              <a:rPr lang="it-IT" sz="2200" i="1" dirty="0" err="1"/>
              <a:t>Circular</a:t>
            </a:r>
            <a:r>
              <a:rPr lang="it-IT" sz="2200" i="1" dirty="0"/>
              <a:t> Economy Network 2021)</a:t>
            </a:r>
            <a:br>
              <a:rPr lang="it-IT" b="0" dirty="0">
                <a:effectLst/>
              </a:rPr>
            </a:br>
            <a:br>
              <a:rPr lang="it-IT" dirty="0"/>
            </a:br>
            <a:endParaRPr lang="it-IT" dirty="0"/>
          </a:p>
        </p:txBody>
      </p:sp>
      <p:pic>
        <p:nvPicPr>
          <p:cNvPr id="13314" name="Picture 2" descr="https://lh4.googleusercontent.com/YVZ_ryPTv3AUp9vFcALBMeCdmZKrJVPkCwA6A1G3zY0P5NncsjL58nBFwvdPPOixS9DeMVBEX81_cpBA7KswHujp9gMgICeJHGlKdiIWjw7hn-JdwPhfu0Fe2IqzKibulFpwNVU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8997" y="1825625"/>
            <a:ext cx="5734006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30599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000" i="1" dirty="0"/>
              <a:t>Figura 11: grandi comuni </a:t>
            </a:r>
            <a:r>
              <a:rPr lang="it-IT" sz="2000" i="1" dirty="0" err="1"/>
              <a:t>ricicloni</a:t>
            </a:r>
            <a:r>
              <a:rPr lang="it-IT" sz="2000" i="1" dirty="0"/>
              <a:t> del Lazio (Elaborazione CURSA su Legambiente, 2020)</a:t>
            </a:r>
            <a:endParaRPr lang="it-IT" sz="20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3036093" y="2634774"/>
          <a:ext cx="6119813" cy="2733040"/>
        </p:xfrm>
        <a:graphic>
          <a:graphicData uri="http://schemas.openxmlformats.org/drawingml/2006/table">
            <a:tbl>
              <a:tblPr/>
              <a:tblGrid>
                <a:gridCol w="874259">
                  <a:extLst>
                    <a:ext uri="{9D8B030D-6E8A-4147-A177-3AD203B41FA5}">
                      <a16:colId xmlns:a16="http://schemas.microsoft.com/office/drawing/2014/main" val="2752942606"/>
                    </a:ext>
                  </a:extLst>
                </a:gridCol>
                <a:gridCol w="874259">
                  <a:extLst>
                    <a:ext uri="{9D8B030D-6E8A-4147-A177-3AD203B41FA5}">
                      <a16:colId xmlns:a16="http://schemas.microsoft.com/office/drawing/2014/main" val="1540358600"/>
                    </a:ext>
                  </a:extLst>
                </a:gridCol>
                <a:gridCol w="874259">
                  <a:extLst>
                    <a:ext uri="{9D8B030D-6E8A-4147-A177-3AD203B41FA5}">
                      <a16:colId xmlns:a16="http://schemas.microsoft.com/office/drawing/2014/main" val="3151536358"/>
                    </a:ext>
                  </a:extLst>
                </a:gridCol>
                <a:gridCol w="874259">
                  <a:extLst>
                    <a:ext uri="{9D8B030D-6E8A-4147-A177-3AD203B41FA5}">
                      <a16:colId xmlns:a16="http://schemas.microsoft.com/office/drawing/2014/main" val="3290126251"/>
                    </a:ext>
                  </a:extLst>
                </a:gridCol>
                <a:gridCol w="874259">
                  <a:extLst>
                    <a:ext uri="{9D8B030D-6E8A-4147-A177-3AD203B41FA5}">
                      <a16:colId xmlns:a16="http://schemas.microsoft.com/office/drawing/2014/main" val="3595211654"/>
                    </a:ext>
                  </a:extLst>
                </a:gridCol>
                <a:gridCol w="874259">
                  <a:extLst>
                    <a:ext uri="{9D8B030D-6E8A-4147-A177-3AD203B41FA5}">
                      <a16:colId xmlns:a16="http://schemas.microsoft.com/office/drawing/2014/main" val="797049394"/>
                    </a:ext>
                  </a:extLst>
                </a:gridCol>
                <a:gridCol w="874259">
                  <a:extLst>
                    <a:ext uri="{9D8B030D-6E8A-4147-A177-3AD203B41FA5}">
                      <a16:colId xmlns:a16="http://schemas.microsoft.com/office/drawing/2014/main" val="301448513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Comune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Provincia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Totale RD (T)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Totale RU (T)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Percentuale RD (%)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Popolazione residente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 procapite (kg/ab)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347822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VELLETRI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Roma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17229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22024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78,20%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53250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414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01568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FIUMICINO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Roma 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25540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33435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76,40 %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80470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416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16891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APRILIA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Latina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26573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35228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75,40%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74660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472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28501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TIVOLI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Roma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16655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22500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74,00%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56472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398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57192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POMEZIA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Roma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22310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32989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67,60%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63792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517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28326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GUIDONIA MONTECELIO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Roma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20483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31316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65,40%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89671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349</a:t>
                      </a:r>
                      <a:endParaRPr lang="it-IT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7542751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37788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838200" y="356416"/>
            <a:ext cx="10515600" cy="1325563"/>
          </a:xfrm>
        </p:spPr>
        <p:txBody>
          <a:bodyPr>
            <a:normAutofit/>
          </a:bodyPr>
          <a:lstStyle/>
          <a:p>
            <a:r>
              <a:rPr lang="it-IT" sz="2000" i="1" dirty="0"/>
              <a:t> Figura 1 : allocazione delle risorse (Elaborazione CURSA su fonte Piano di Ripresa e Resilienza)</a:t>
            </a:r>
            <a:endParaRPr lang="it-IT" sz="2000" dirty="0"/>
          </a:p>
        </p:txBody>
      </p:sp>
      <p:pic>
        <p:nvPicPr>
          <p:cNvPr id="1026" name="Picture 2" descr="https://lh4.googleusercontent.com/beokiDzhG1XMW9_utX9_vXhjUQDZnrDRvaEx0Gb_Sy_DaAnaM80IHPX05viPDXkAC4kRsQC1-s-nzmzEHs53GaOlObRRjXWt1HP23_eR59nCvRXO9Iv55eCQEn2Bo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108" y="1825625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29757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000" i="1" dirty="0"/>
              <a:t>Figura 2: articolazione missione 2, (Elaborazione CURSA su fonte Piano di Ripresa e Resilienza)</a:t>
            </a:r>
            <a:endParaRPr lang="it-IT" sz="2000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3661410" y="2362994"/>
          <a:ext cx="4869180" cy="3276600"/>
        </p:xfrm>
        <a:graphic>
          <a:graphicData uri="http://schemas.openxmlformats.org/drawingml/2006/table">
            <a:tbl>
              <a:tblPr/>
              <a:tblGrid>
                <a:gridCol w="2522220">
                  <a:extLst>
                    <a:ext uri="{9D8B030D-6E8A-4147-A177-3AD203B41FA5}">
                      <a16:colId xmlns:a16="http://schemas.microsoft.com/office/drawing/2014/main" val="1900656288"/>
                    </a:ext>
                  </a:extLst>
                </a:gridCol>
                <a:gridCol w="396240">
                  <a:extLst>
                    <a:ext uri="{9D8B030D-6E8A-4147-A177-3AD203B41FA5}">
                      <a16:colId xmlns:a16="http://schemas.microsoft.com/office/drawing/2014/main" val="406458486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3936529177"/>
                    </a:ext>
                  </a:extLst>
                </a:gridCol>
                <a:gridCol w="883920">
                  <a:extLst>
                    <a:ext uri="{9D8B030D-6E8A-4147-A177-3AD203B41FA5}">
                      <a16:colId xmlns:a16="http://schemas.microsoft.com/office/drawing/2014/main" val="3246153217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420620288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M2. RIVOLUZIONE VERDE E TRANSIZIONE ECOLOGICA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PNRR (a)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React EU (b)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Fondo complementare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nl-NL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Tot. (d)= (a)+ (b)+(c)</a:t>
                      </a:r>
                      <a:endParaRPr lang="nl-NL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03777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M2C1 - AGRICOLTURA SOSTENIBILE ED ECONOMIA CIRCOLARE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5,27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0,50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1,20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6,97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2720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M2C2 - TRANSIZIONE ENERGETICA E MOBILITÀ’ SOSTENIBILE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23,78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O,18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1,40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25,36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62381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M2C3 - EFFICIENZA ENERGETICA E RIQUALIFICAZIONE DEGLI EDIFICI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15,35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0,32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6,56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22,24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10873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M2C4 - TUTELA DEL TERRITORIO E DELLA RISORSA IDRICA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15,06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0,31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15,37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37886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TOTALE MISSIONE 2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59,47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1,31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9,16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69,94</a:t>
                      </a:r>
                      <a:endParaRPr lang="it-IT" dirty="0">
                        <a:effectLst/>
                      </a:endParaRPr>
                    </a:p>
                  </a:txBody>
                  <a:tcPr marL="63500" marR="63500" marT="63500" marB="6350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8950913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55549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000" i="1" dirty="0"/>
              <a:t>Figura 3: componenti e risorse della Misura 2, (Elaborazione CURSA su fonte Piano di Ripresa e Resilienza)</a:t>
            </a:r>
            <a:endParaRPr lang="it-IT" sz="2000" dirty="0"/>
          </a:p>
        </p:txBody>
      </p:sp>
      <p:pic>
        <p:nvPicPr>
          <p:cNvPr id="3074" name="Picture 2" descr="https://lh4.googleusercontent.com/QJu0Mypl-NQygcPFQdnTyMbbifOkS4cQ2RsbzJDckPqF0ir7NmX6wY7Cyad2Lfp8uYLsLM0lupZlAn5zqvYxw-aae0e8S21zYZSyHZ6ROyrkUqkb2LKAslEmtV9WQ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108" y="1825625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5588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PARAGRAFO 9.2</a:t>
            </a:r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291873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000" i="1" dirty="0"/>
              <a:t>Figura 1: ripartizione del consumo dei materiali per risorsa, 2019 (Elaborazione CURSA su </a:t>
            </a:r>
            <a:r>
              <a:rPr lang="it-IT" sz="2000" i="1" dirty="0" err="1"/>
              <a:t>Circularity</a:t>
            </a:r>
            <a:r>
              <a:rPr lang="it-IT" sz="2000" i="1" dirty="0"/>
              <a:t> Gap Report 2021)</a:t>
            </a:r>
            <a:endParaRPr lang="it-IT" sz="2000" dirty="0"/>
          </a:p>
        </p:txBody>
      </p:sp>
      <p:pic>
        <p:nvPicPr>
          <p:cNvPr id="4098" name="Picture 2" descr="https://lh6.googleusercontent.com/j78evMG0ogVYgHC2fZMJ4ouc3LwYqHftTWshUlCEogMtroYoSurS8c36T45cd3E0FWwOip8B53SEYY-Uu0vL0ys4cO-GqtEvWKiKHwkHfUxUX-cWVowcMpt1ipozO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108" y="1825625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06219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000" i="1" dirty="0"/>
              <a:t>Figura 2: Ripartizione del consumo dei materiali nel 2019 in </a:t>
            </a:r>
            <a:r>
              <a:rPr lang="it-IT" sz="2000" i="1" dirty="0" err="1"/>
              <a:t>Gt</a:t>
            </a:r>
            <a:r>
              <a:rPr lang="it-IT" sz="2000" i="1" dirty="0"/>
              <a:t> (Elaborazione CURSA su </a:t>
            </a:r>
            <a:r>
              <a:rPr lang="it-IT" sz="2000" i="1" dirty="0" err="1"/>
              <a:t>Circularity</a:t>
            </a:r>
            <a:r>
              <a:rPr lang="it-IT" sz="2000" i="1" dirty="0"/>
              <a:t> Gap Report 2021)</a:t>
            </a:r>
            <a:endParaRPr lang="it-IT" sz="2000" dirty="0"/>
          </a:p>
        </p:txBody>
      </p:sp>
      <p:pic>
        <p:nvPicPr>
          <p:cNvPr id="5122" name="Picture 2" descr="https://lh4.googleusercontent.com/XpzEno56odgVvG_6m2s-EL7toGHFg68XLQHoQvogVnBJzLAYwBUjafqjxebqxa8hMqcnu52hmaFDEHWVmNrRFCFiq3ss5Mf4GodzcmERtzQoFCI63cx0iy6pEMNmqA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108" y="1825625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3911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97576" y="399811"/>
            <a:ext cx="9218023" cy="1325563"/>
          </a:xfrm>
        </p:spPr>
        <p:txBody>
          <a:bodyPr>
            <a:normAutofit/>
          </a:bodyPr>
          <a:lstStyle/>
          <a:p>
            <a:r>
              <a:rPr lang="it-IT" altLang="it-IT" sz="20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Figura 3: Indice di performance di economia circolare (Elaborazione CURSA su </a:t>
            </a:r>
            <a:r>
              <a:rPr lang="it-IT" altLang="it-IT" sz="2000" i="1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Circular</a:t>
            </a:r>
            <a:r>
              <a:rPr lang="it-IT" altLang="it-IT" sz="20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Economy Network 2021)</a:t>
            </a:r>
            <a:endParaRPr lang="it-IT" sz="2000" dirty="0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idx="1"/>
          </p:nvPr>
        </p:nvGraphicFramePr>
        <p:xfrm>
          <a:off x="3699510" y="2993549"/>
          <a:ext cx="4792980" cy="2015490"/>
        </p:xfrm>
        <a:graphic>
          <a:graphicData uri="http://schemas.openxmlformats.org/drawingml/2006/table">
            <a:tbl>
              <a:tblPr/>
              <a:tblGrid>
                <a:gridCol w="1203960">
                  <a:extLst>
                    <a:ext uri="{9D8B030D-6E8A-4147-A177-3AD203B41FA5}">
                      <a16:colId xmlns:a16="http://schemas.microsoft.com/office/drawing/2014/main" val="3307644387"/>
                    </a:ext>
                  </a:extLst>
                </a:gridCol>
                <a:gridCol w="1203960">
                  <a:extLst>
                    <a:ext uri="{9D8B030D-6E8A-4147-A177-3AD203B41FA5}">
                      <a16:colId xmlns:a16="http://schemas.microsoft.com/office/drawing/2014/main" val="1466752385"/>
                    </a:ext>
                  </a:extLst>
                </a:gridCol>
                <a:gridCol w="2385060">
                  <a:extLst>
                    <a:ext uri="{9D8B030D-6E8A-4147-A177-3AD203B41FA5}">
                      <a16:colId xmlns:a16="http://schemas.microsoft.com/office/drawing/2014/main" val="1515069580"/>
                    </a:ext>
                  </a:extLst>
                </a:gridCol>
              </a:tblGrid>
              <a:tr h="488950">
                <a:tc>
                  <a:txBody>
                    <a:bodyPr/>
                    <a:lstStyle/>
                    <a:p>
                      <a:pPr algn="just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Variazione rispetto al 2020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2937693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algn="just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1°  Italia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1" i="0" u="none" strike="noStrike">
                          <a:solidFill>
                            <a:srgbClr val="38761D"/>
                          </a:solidFill>
                          <a:effectLst/>
                          <a:latin typeface="Calibri" panose="020F0502020204030204" pitchFamily="34" charset="0"/>
                        </a:rPr>
                        <a:t>79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↔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57080363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algn="just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2°  Francia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1" i="0" u="none" strike="noStrike">
                          <a:solidFill>
                            <a:srgbClr val="93C47D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↔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5061248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algn="just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3°  Germania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1" i="0" u="none" strike="noStrike">
                          <a:solidFill>
                            <a:srgbClr val="F1C232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↔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8184934"/>
                  </a:ext>
                </a:extLst>
              </a:tr>
              <a:tr h="307975">
                <a:tc>
                  <a:txBody>
                    <a:bodyPr/>
                    <a:lstStyle/>
                    <a:p>
                      <a:pPr algn="just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3°  Spagna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1" i="0" u="none" strike="noStrike">
                          <a:solidFill>
                            <a:srgbClr val="FF9900"/>
                          </a:solidFill>
                          <a:effectLst/>
                          <a:latin typeface="Calibri" panose="020F0502020204030204" pitchFamily="34" charset="0"/>
                        </a:rPr>
                        <a:t>65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↔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12603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4°  Polonia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54</a:t>
                      </a:r>
                      <a:endParaRPr lang="it-IT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>
                        <a:spcBef>
                          <a:spcPts val="0"/>
                        </a:spcBef>
                        <a:spcAft>
                          <a:spcPts val="800"/>
                        </a:spcAft>
                      </a:pPr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↔</a:t>
                      </a:r>
                      <a:endParaRPr lang="it-IT" dirty="0">
                        <a:effectLst/>
                      </a:endParaRPr>
                    </a:p>
                  </a:txBody>
                  <a:tcPr marL="63500" marR="63500" marT="63500" marB="63500">
                    <a:lnL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611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817337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610763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000" i="1" dirty="0"/>
              <a:t>Figura 4:  Confronto valore economico per unità di consumo di materia (Elaborazione CURSA su </a:t>
            </a:r>
            <a:r>
              <a:rPr lang="it-IT" sz="2000" i="1" dirty="0" err="1"/>
              <a:t>Circular</a:t>
            </a:r>
            <a:r>
              <a:rPr lang="it-IT" sz="2000" i="1" dirty="0"/>
              <a:t> Economy Network 2021)</a:t>
            </a:r>
            <a:endParaRPr lang="it-IT" sz="2000" dirty="0"/>
          </a:p>
        </p:txBody>
      </p:sp>
      <p:pic>
        <p:nvPicPr>
          <p:cNvPr id="7170" name="Picture 2" descr="https://lh5.googleusercontent.com/1SEdUyligH4XcMYVltpfyMvsofSGFdbO2tVFcuHkGHSQQRQXQe7kcV0lQCLrHAOoJkec3BRleEM_vry9PJ90hKLy5xeMSV1KifZU1HGvGopajt-vslXYczcuO17sdK9Xuj7WJr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5108" y="1825625"/>
            <a:ext cx="5801784" cy="435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4962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545</Words>
  <Application>Microsoft Office PowerPoint</Application>
  <PresentationFormat>Widescreen</PresentationFormat>
  <Paragraphs>131</Paragraphs>
  <Slides>16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Tema di Office</vt:lpstr>
      <vt:lpstr>PARAGRAFO 9.1</vt:lpstr>
      <vt:lpstr> Figura 1 : allocazione delle risorse (Elaborazione CURSA su fonte Piano di Ripresa e Resilienza)</vt:lpstr>
      <vt:lpstr>Figura 2: articolazione missione 2, (Elaborazione CURSA su fonte Piano di Ripresa e Resilienza)</vt:lpstr>
      <vt:lpstr>Figura 3: componenti e risorse della Misura 2, (Elaborazione CURSA su fonte Piano di Ripresa e Resilienza)</vt:lpstr>
      <vt:lpstr>PARAGRAFO 9.2</vt:lpstr>
      <vt:lpstr>Figura 1: ripartizione del consumo dei materiali per risorsa, 2019 (Elaborazione CURSA su Circularity Gap Report 2021)</vt:lpstr>
      <vt:lpstr>Figura 2: Ripartizione del consumo dei materiali nel 2019 in Gt (Elaborazione CURSA su Circularity Gap Report 2021)</vt:lpstr>
      <vt:lpstr>Figura 3: Indice di performance di economia circolare (Elaborazione CURSA su Circular Economy Network 2021)</vt:lpstr>
      <vt:lpstr>Figura 4:  Confronto valore economico per unità di consumo di materia (Elaborazione CURSA su Circular Economy Network 2021)</vt:lpstr>
      <vt:lpstr> Figura 5: Indice di performance sulla gestione dei rifiuti e sull’utilizzo delle materie prime seconde nel 2021: i cinque principali paesi europei a confronto (Elaborazione CURSA su Circular Economy Network 2021)  </vt:lpstr>
      <vt:lpstr>Figura 6:  Il riciclo dei rifiuti urbani 2019, dati Ispra (Elaborazione CURSA su Circular Economy Network 2021)</vt:lpstr>
      <vt:lpstr>Figura 7: consumo di risorse (barre colorate) e relative emissioni di gas serra (barre grigie)  (Elaborazione CURSA su Circular Economy Network 2021)</vt:lpstr>
      <vt:lpstr>Figura 8:  Bisogno sociale di nutrizione (Elaborazione CURSA su Circular Economy Network 2021)</vt:lpstr>
      <vt:lpstr>Figura 9: tasso di riciclo di rifiuti urbani nei principali paesi europei dal 2015 al 2019, (fonte Eurostat e ISPRA in  Circular Economy Network 2021) </vt:lpstr>
      <vt:lpstr>Figura 10: tasso di utilizzo circolare di materia nei principali paesi europei dal 2015 al 2019 (fonte Eurostat  in  Circular Economy Network 2021)  </vt:lpstr>
      <vt:lpstr>Figura 11: grandi comuni ricicloni del Lazio (Elaborazione CURSA su Legambiente, 2020)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PARAGRAFO 7.1</dc:title>
  <dc:creator>Simona Tarra</dc:creator>
  <cp:lastModifiedBy>Minotti Bianca</cp:lastModifiedBy>
  <cp:revision>3</cp:revision>
  <dcterms:created xsi:type="dcterms:W3CDTF">2021-07-06T10:15:59Z</dcterms:created>
  <dcterms:modified xsi:type="dcterms:W3CDTF">2021-11-09T10:10:05Z</dcterms:modified>
</cp:coreProperties>
</file>